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9" r:id="rId4"/>
    <p:sldId id="260" r:id="rId5"/>
    <p:sldId id="258" r:id="rId6"/>
    <p:sldId id="261" r:id="rId7"/>
    <p:sldId id="264" r:id="rId8"/>
    <p:sldId id="265" r:id="rId9"/>
    <p:sldId id="262" r:id="rId10"/>
    <p:sldId id="263" r:id="rId11"/>
    <p:sldId id="266" r:id="rId12"/>
    <p:sldId id="277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8" r:id="rId22"/>
    <p:sldId id="27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688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14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99D1EC-0116-C941-93D2-B82513E259F5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1D4DC1-9BAE-3C4D-9A61-E2B90EC7F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612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AACB32-BE07-C645-ADFE-C7388B7E72E2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1A7112-1A90-2944-825D-D7063AE0C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845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86D01-8073-446A-A4A1-76BBD0FB3E64}" type="datetimeFigureOut">
              <a:rPr lang="en-US" smtClean="0"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970B7-FCD6-48C4-BA2D-87C16F037BA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86D01-8073-446A-A4A1-76BBD0FB3E64}" type="datetimeFigureOut">
              <a:rPr lang="en-US" smtClean="0"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970B7-FCD6-48C4-BA2D-87C16F037BA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86D01-8073-446A-A4A1-76BBD0FB3E64}" type="datetimeFigureOut">
              <a:rPr lang="en-US" smtClean="0"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970B7-FCD6-48C4-BA2D-87C16F037BA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86D01-8073-446A-A4A1-76BBD0FB3E64}" type="datetimeFigureOut">
              <a:rPr lang="en-US" smtClean="0"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970B7-FCD6-48C4-BA2D-87C16F037BA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86D01-8073-446A-A4A1-76BBD0FB3E64}" type="datetimeFigureOut">
              <a:rPr lang="en-US" smtClean="0"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970B7-FCD6-48C4-BA2D-87C16F037BA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86D01-8073-446A-A4A1-76BBD0FB3E64}" type="datetimeFigureOut">
              <a:rPr lang="en-US" smtClean="0"/>
              <a:t>9/6/2018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970B7-FCD6-48C4-BA2D-87C16F037BA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86D01-8073-446A-A4A1-76BBD0FB3E64}" type="datetimeFigureOut">
              <a:rPr lang="en-US" smtClean="0"/>
              <a:t>9/6/2018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970B7-FCD6-48C4-BA2D-87C16F037BA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86D01-8073-446A-A4A1-76BBD0FB3E64}" type="datetimeFigureOut">
              <a:rPr lang="en-US" smtClean="0"/>
              <a:t>9/6/2018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970B7-FCD6-48C4-BA2D-87C16F037BA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86D01-8073-446A-A4A1-76BBD0FB3E64}" type="datetimeFigureOut">
              <a:rPr lang="en-US" smtClean="0"/>
              <a:t>9/6/2018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970B7-FCD6-48C4-BA2D-87C16F037BA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3D86D01-8073-446A-A4A1-76BBD0FB3E64}" type="datetimeFigureOut">
              <a:rPr lang="en-US" smtClean="0"/>
              <a:t>9/6/2018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7A970B7-FCD6-48C4-BA2D-87C16F037BA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86D01-8073-446A-A4A1-76BBD0FB3E64}" type="datetimeFigureOut">
              <a:rPr lang="en-US" smtClean="0"/>
              <a:t>9/6/2018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970B7-FCD6-48C4-BA2D-87C16F037BA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3D86D01-8073-446A-A4A1-76BBD0FB3E64}" type="datetimeFigureOut">
              <a:rPr lang="en-US" smtClean="0"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7A970B7-FCD6-48C4-BA2D-87C16F037BA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2705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1" r:id="rId1"/>
    <p:sldLayoutId id="2147484092" r:id="rId2"/>
    <p:sldLayoutId id="2147484093" r:id="rId3"/>
    <p:sldLayoutId id="2147484094" r:id="rId4"/>
    <p:sldLayoutId id="2147484095" r:id="rId5"/>
    <p:sldLayoutId id="2147484096" r:id="rId6"/>
    <p:sldLayoutId id="2147484097" r:id="rId7"/>
    <p:sldLayoutId id="2147484098" r:id="rId8"/>
    <p:sldLayoutId id="2147484099" r:id="rId9"/>
    <p:sldLayoutId id="2147484100" r:id="rId10"/>
    <p:sldLayoutId id="214748410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urtkazanowski.com/" TargetMode="External"/><Relationship Id="rId2" Type="http://schemas.openxmlformats.org/officeDocument/2006/relationships/hyperlink" Target="http://www.hospiceadvisor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4033" y="2215828"/>
            <a:ext cx="9144000" cy="1564716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entury Gothic" charset="0"/>
                <a:ea typeface="Century Gothic" charset="0"/>
                <a:cs typeface="Century Gothic" charset="0"/>
              </a:rPr>
              <a:t>The Days of Muffin Marketing are Over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47050"/>
            <a:ext cx="9144000" cy="572583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latin typeface="Century Gothic" charset="0"/>
                <a:ea typeface="Century Gothic" charset="0"/>
                <a:cs typeface="Century Gothic" charset="0"/>
              </a:rPr>
              <a:t>Serve more patients and grow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810" y="1784122"/>
            <a:ext cx="7977923" cy="86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125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7 Pillars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>
                <a:latin typeface="Century Gothic" charset="0"/>
                <a:ea typeface="Century Gothic" charset="0"/>
                <a:cs typeface="Century Gothic" charset="0"/>
              </a:rPr>
              <a:t>Pillar #2:  Referral Inquiry to Admission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Improving your conversion rate to an 85%  90-day rolling conversion rate.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The true story of NTUC (Not Taken Under Care)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Turning your pending list into your best accounts.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204" y="5869094"/>
            <a:ext cx="4176427" cy="45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5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7 Pillars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1471" y="1737360"/>
            <a:ext cx="6221186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Century Gothic" charset="0"/>
                <a:ea typeface="Century Gothic" charset="0"/>
                <a:cs typeface="Century Gothic" charset="0"/>
              </a:rPr>
              <a:t>Pillar #3: Maximizing your Medical Director Investment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A Medical Director that not only assists with quality &amp; compliance, but growth as well.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A Million-dollar decision on who you hire.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Using Associate and consulting physicians.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204" y="5869094"/>
            <a:ext cx="4176427" cy="4519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018187"/>
            <a:ext cx="3598085" cy="346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646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Century Gothic" charset="0"/>
                <a:ea typeface="Century Gothic" charset="0"/>
                <a:cs typeface="Century Gothic" charset="0"/>
              </a:rPr>
              <a:t>7 Pillars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7276" y="1845734"/>
            <a:ext cx="4258404" cy="3580705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entury Gothic" charset="0"/>
                <a:ea typeface="Century Gothic" charset="0"/>
                <a:cs typeface="Century Gothic" charset="0"/>
              </a:rPr>
              <a:t>Pillar #4: Sales Team Skill-set Development:</a:t>
            </a:r>
          </a:p>
          <a:p>
            <a:endParaRPr lang="en-US" sz="28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2800" i="1" dirty="0">
                <a:latin typeface="Century Gothic" charset="0"/>
                <a:ea typeface="Century Gothic" charset="0"/>
                <a:cs typeface="Century Gothic" charset="0"/>
              </a:rPr>
              <a:t>“Happy Feet On The Street”</a:t>
            </a:r>
            <a:br>
              <a:rPr lang="en-US" sz="2400" b="1" dirty="0"/>
            </a:br>
            <a:r>
              <a:rPr lang="en-US" sz="2400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204" y="5869094"/>
            <a:ext cx="4176427" cy="4519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845734"/>
            <a:ext cx="5408451" cy="358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771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Century Gothic" charset="0"/>
                <a:ea typeface="Century Gothic" charset="0"/>
                <a:cs typeface="Century Gothic" charset="0"/>
              </a:rPr>
              <a:t>7 Pillars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6710" y="1809811"/>
            <a:ext cx="5437415" cy="3807218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latin typeface="Century Gothic" charset="0"/>
                <a:ea typeface="Century Gothic" charset="0"/>
                <a:cs typeface="Century Gothic" charset="0"/>
              </a:rPr>
              <a:t>Pillar #5: Successfully Executing 11 Tactics in a “Hospital Tool Kit”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Hospitals are mini cities.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Everyone works “the middle.”  Expand your thinking and approach.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Use your Medical Director.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204" y="5869094"/>
            <a:ext cx="4176427" cy="4519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043" y="1926771"/>
            <a:ext cx="4144624" cy="324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963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7 Pillars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9186" y="1845734"/>
            <a:ext cx="5029200" cy="402336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latin typeface="Century Gothic" charset="0"/>
                <a:ea typeface="Century Gothic" charset="0"/>
                <a:cs typeface="Century Gothic" charset="0"/>
              </a:rPr>
              <a:t>Pillar #6: Developing the physician office referral channel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Use your Medical Director to break in!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Discover who in the office makes the referral.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204" y="5869094"/>
            <a:ext cx="4176427" cy="4519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686" y="2295390"/>
            <a:ext cx="4016828" cy="301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55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7 Pillars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86" y="1845734"/>
            <a:ext cx="4669971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Pillar #7: Understanding and Executing the Value Propositions for Senior Living Communities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>
                <a:latin typeface="Century Gothic" charset="0"/>
                <a:ea typeface="Century Gothic" charset="0"/>
                <a:cs typeface="Century Gothic" charset="0"/>
              </a:rPr>
              <a:t>For Assisted and Independent Living, the value on keeping occupancy high.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>
                <a:latin typeface="Century Gothic" charset="0"/>
                <a:ea typeface="Century Gothic" charset="0"/>
                <a:cs typeface="Century Gothic" charset="0"/>
              </a:rPr>
              <a:t>For Skilled facilities, our ability to drive revenue.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>
                <a:latin typeface="Century Gothic" charset="0"/>
                <a:ea typeface="Century Gothic" charset="0"/>
                <a:cs typeface="Century Gothic" charset="0"/>
              </a:rPr>
              <a:t>Co-Market with a strategic partner.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400" dirty="0"/>
          </a:p>
          <a:p>
            <a:pPr lvl="1">
              <a:buFont typeface="Wingdings" panose="05000000000000000000" pitchFamily="2" charset="2"/>
              <a:buChar char="Ø"/>
            </a:pP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204" y="5869094"/>
            <a:ext cx="4176427" cy="4519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1845734"/>
            <a:ext cx="5267811" cy="299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574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8539"/>
            <a:ext cx="10515600" cy="1452149"/>
          </a:xfrm>
        </p:spPr>
        <p:txBody>
          <a:bodyPr>
            <a:normAutofit/>
          </a:bodyPr>
          <a:lstStyle/>
          <a:p>
            <a:r>
              <a:rPr lang="en-US" sz="4400" dirty="0"/>
              <a:t>Development of a Professional Sales/Referral Development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3200" dirty="0">
                <a:latin typeface="Century Gothic" charset="0"/>
                <a:ea typeface="Century Gothic" charset="0"/>
                <a:cs typeface="Century Gothic" charset="0"/>
              </a:rPr>
              <a:t> Five key ingredients: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Right person- experience is vital.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Training, Training and more training. Both in sales process and service/product knowledge.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Need to “kiss 10 frogs a day” to build and maintain 15-to-20 qualified accounts. That is 50 account visits per week.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The 1/3, 1/3, 1/3 rule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Weeding the Garden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204" y="5869094"/>
            <a:ext cx="4176427" cy="45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3762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Happy Feet Continued…..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The Seven-Step Account Development Process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Cold-call</a:t>
            </a:r>
            <a:r>
              <a:rPr lang="en-US" sz="2400" dirty="0">
                <a:latin typeface="Century Gothic" charset="0"/>
                <a:ea typeface="Century Gothic" charset="0"/>
                <a:cs typeface="Century Gothic" charset="0"/>
                <a:sym typeface="Wingdings"/>
              </a:rPr>
              <a:t></a:t>
            </a: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 in person</a:t>
            </a:r>
            <a:r>
              <a:rPr lang="en-US" sz="2400" dirty="0">
                <a:latin typeface="Century Gothic" charset="0"/>
                <a:ea typeface="Century Gothic" charset="0"/>
                <a:cs typeface="Century Gothic" charset="0"/>
                <a:sym typeface="Wingdings"/>
              </a:rPr>
              <a:t></a:t>
            </a: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 phone call.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Listen, learn and start to share features and benefits.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In-service or opportunity to educate on services and patient eligibility.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Case Study visit.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Keep driving value proposition.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Call the question visit.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Follow-up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204" y="5869094"/>
            <a:ext cx="4176427" cy="45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946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Century Gothic" charset="0"/>
                <a:ea typeface="Century Gothic" charset="0"/>
                <a:cs typeface="Century Gothic" charset="0"/>
              </a:rPr>
              <a:t>Happy Feet Continued…..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Useful Phraseology: It’s all in </a:t>
            </a:r>
            <a:r>
              <a:rPr lang="en-US" sz="2400" i="1" dirty="0">
                <a:latin typeface="Century Gothic" charset="0"/>
                <a:ea typeface="Century Gothic" charset="0"/>
                <a:cs typeface="Century Gothic" charset="0"/>
              </a:rPr>
              <a:t>what</a:t>
            </a: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 we say.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Develop an elevator speech.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How to close the deal.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Specific ways to always respectfully ask for a referral.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Being your back-up.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Approaches to execute Step #6 in the 7-step process.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How to respond when some one says, “They are just not ready for hospice!”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204" y="5869094"/>
            <a:ext cx="4176427" cy="45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842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Happy Feet Continued…..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The Value Proposition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Each referral segment has a specific value proposition.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Knowing the value proposition is key to advancing referral development.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Some examples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204" y="5869094"/>
            <a:ext cx="4176427" cy="45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700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The participants will learn what the difference is between a “Muffin” marketing approach to sales and a professional sales model.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The participants will learn what the essential elements are for a successful hospice and home care sales model.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The participants will take away tools, techniques and ideas they can start to use immediately.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573" y="5923823"/>
            <a:ext cx="4176427" cy="45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652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Century Gothic" charset="0"/>
                <a:ea typeface="Century Gothic" charset="0"/>
                <a:cs typeface="Century Gothic" charset="0"/>
              </a:rPr>
              <a:t>Happy </a:t>
            </a:r>
            <a:r>
              <a:rPr lang="en-US" sz="4400">
                <a:latin typeface="Century Gothic" charset="0"/>
                <a:ea typeface="Century Gothic" charset="0"/>
                <a:cs typeface="Century Gothic" charset="0"/>
              </a:rPr>
              <a:t>Feet Continued…..</a:t>
            </a:r>
            <a:endParaRPr lang="en-US" sz="44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0" y="2174969"/>
            <a:ext cx="5561426" cy="309916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“Pajama” Marketing and the weekend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How to work the weekend- a MUST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How to Pajama market.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Weekend strategies.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Some examples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204" y="5869094"/>
            <a:ext cx="4176427" cy="4519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051" y="1981688"/>
            <a:ext cx="3401282" cy="329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4324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097" y="564061"/>
            <a:ext cx="8655425" cy="50374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204" y="5869094"/>
            <a:ext cx="4176427" cy="45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4821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Century Gothic" charset="0"/>
                <a:ea typeface="Century Gothic" charset="0"/>
                <a:cs typeface="Century Gothic" charset="0"/>
              </a:rPr>
              <a:t>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latin typeface="Century Gothic" charset="0"/>
                <a:ea typeface="Century Gothic" charset="0"/>
                <a:cs typeface="Century Gothic" charset="0"/>
              </a:rPr>
              <a:t>Kurt A. Kazanowski MS RN CHE</a:t>
            </a:r>
          </a:p>
          <a:p>
            <a:pPr marL="0" indent="0">
              <a:buNone/>
            </a:pPr>
            <a:r>
              <a:rPr lang="en-US" b="1" dirty="0">
                <a:latin typeface="Century Gothic" charset="0"/>
                <a:ea typeface="Century Gothic" charset="0"/>
                <a:cs typeface="Century Gothic" charset="0"/>
              </a:rPr>
              <a:t>Greg Grabowski</a:t>
            </a:r>
          </a:p>
          <a:p>
            <a:pPr marL="0" indent="0">
              <a:buNone/>
            </a:pP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Hospice Advisors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296 S. Main Street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Plymouth, MI 48170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734.658.6162</a:t>
            </a:r>
          </a:p>
          <a:p>
            <a:pPr marL="0" indent="0">
              <a:buNone/>
            </a:pPr>
            <a:r>
              <a:rPr lang="en-US" dirty="0">
                <a:latin typeface="Century Gothic" charset="0"/>
                <a:ea typeface="Century Gothic" charset="0"/>
                <a:cs typeface="Century Gothic" charset="0"/>
                <a:hlinkClick r:id="rId2"/>
              </a:rPr>
              <a:t>www.hospiceadvisors.com</a:t>
            </a: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>
              <a:buNone/>
            </a:pPr>
            <a:r>
              <a:rPr lang="en-US" dirty="0">
                <a:latin typeface="Century Gothic" charset="0"/>
                <a:ea typeface="Century Gothic" charset="0"/>
                <a:cs typeface="Century Gothic" charset="0"/>
                <a:hlinkClick r:id="rId3"/>
              </a:rPr>
              <a:t>www.kurtkazanowski.com</a:t>
            </a: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204" y="5869094"/>
            <a:ext cx="4176427" cy="45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676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017" y="871222"/>
            <a:ext cx="6798082" cy="51155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642" y="1304143"/>
            <a:ext cx="3494429" cy="1708880"/>
          </a:xfrm>
        </p:spPr>
        <p:txBody>
          <a:bodyPr>
            <a:normAutofit/>
          </a:bodyPr>
          <a:lstStyle/>
          <a:p>
            <a:pPr>
              <a:lnSpc>
                <a:spcPct val="65000"/>
              </a:lnSpc>
            </a:pPr>
            <a:r>
              <a:rPr lang="en-US" sz="3100" dirty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The importance of a Professional Referral Development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371" y="3147934"/>
            <a:ext cx="3084844" cy="2841385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Chart of hospice growth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888" y="6196392"/>
            <a:ext cx="4176427" cy="45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219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5"/>
          <a:stretch/>
        </p:blipFill>
        <p:spPr>
          <a:xfrm>
            <a:off x="4263807" y="1169233"/>
            <a:ext cx="7246794" cy="35853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Continued..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371" y="2653800"/>
            <a:ext cx="3084844" cy="3335519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Century Gothic" charset="0"/>
                <a:ea typeface="Century Gothic" charset="0"/>
                <a:cs typeface="Century Gothic" charset="0"/>
              </a:rPr>
              <a:t>Chart of Skilled Home Care Growth</a:t>
            </a:r>
          </a:p>
        </p:txBody>
      </p:sp>
      <p:sp>
        <p:nvSpPr>
          <p:cNvPr id="4" name="Rectangle 3"/>
          <p:cNvSpPr/>
          <p:nvPr/>
        </p:nvSpPr>
        <p:spPr>
          <a:xfrm>
            <a:off x="4961744" y="4889523"/>
            <a:ext cx="61009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Over a period of four years the home care franchise industry has experienced net growth of 1,757 locations or a 47% increase. </a:t>
            </a:r>
            <a:endParaRPr lang="en-US" sz="1200" dirty="0">
              <a:effectLst/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204" y="6271095"/>
            <a:ext cx="4176427" cy="45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343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What is Muffin Marketing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The way marketing use to be:</a:t>
            </a:r>
          </a:p>
          <a:p>
            <a:pPr lvl="1">
              <a:buFont typeface="Wingdings" charset="2"/>
              <a:buChar char="ü"/>
            </a:pP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Feeding physicians office</a:t>
            </a:r>
          </a:p>
          <a:p>
            <a:pPr lvl="1">
              <a:buFont typeface="Wingdings" charset="2"/>
              <a:buChar char="ü"/>
            </a:pP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Doing “milk runs” </a:t>
            </a:r>
          </a:p>
          <a:p>
            <a:pPr lvl="1">
              <a:buFont typeface="Wingdings" charset="2"/>
              <a:buChar char="ü"/>
            </a:pP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Handing out chachkies</a:t>
            </a:r>
          </a:p>
          <a:p>
            <a:pPr lvl="1">
              <a:buFont typeface="Wingdings" charset="2"/>
              <a:buChar char="ü"/>
            </a:pP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Doing health expo’s</a:t>
            </a:r>
          </a:p>
          <a:p>
            <a:pPr lvl="1">
              <a:buFont typeface="Wingdings" charset="2"/>
              <a:buChar char="ü"/>
            </a:pP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Poor use of data or no use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Community &amp; Public Relations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>
              <a:ea typeface="Tahoma" charset="0"/>
              <a:cs typeface="Tahoma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dirty="0">
              <a:ea typeface="Tahoma" charset="0"/>
              <a:cs typeface="Tahoma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204" y="5869094"/>
            <a:ext cx="4176427" cy="4519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576" y="2449891"/>
            <a:ext cx="5051103" cy="290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522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Century Gothic" charset="0"/>
                <a:ea typeface="Century Gothic" charset="0"/>
                <a:cs typeface="Century Gothic" charset="0"/>
              </a:rPr>
              <a:t>Todays Successful Growth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ü"/>
            </a:pP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Understanding the Value Propositions for each referral segment you are relating too.</a:t>
            </a:r>
          </a:p>
          <a:p>
            <a:pPr>
              <a:buFont typeface="Wingdings" charset="2"/>
              <a:buChar char="ü"/>
            </a:pP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Today’s health care sales professional is a consultant that works with referral sources, patients and families better understand how to assess and use hospice and home care services.</a:t>
            </a:r>
          </a:p>
          <a:p>
            <a:pPr>
              <a:buFont typeface="Wingdings" charset="2"/>
              <a:buChar char="ü"/>
            </a:pP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More tightly integrated with clinical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204" y="5869094"/>
            <a:ext cx="4176427" cy="45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646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574" y="455156"/>
            <a:ext cx="7075357" cy="54673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204" y="5869094"/>
            <a:ext cx="4176427" cy="45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799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7 Pillars of Growth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1. Creating a Culture of Growth</a:t>
            </a:r>
          </a:p>
          <a:p>
            <a:pPr marL="0" indent="0">
              <a:buNone/>
            </a:pP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2. Referral Inquiry to Admission</a:t>
            </a:r>
          </a:p>
          <a:p>
            <a:pPr marL="0" indent="0">
              <a:buNone/>
            </a:pP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3. Maximizing your Medical Director Investment</a:t>
            </a:r>
          </a:p>
          <a:p>
            <a:pPr marL="0" indent="0">
              <a:buNone/>
            </a:pP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4. Sales Team Skill Sets Development:  </a:t>
            </a:r>
            <a:r>
              <a:rPr lang="en-US" sz="2400" b="1" dirty="0">
                <a:latin typeface="Century Gothic" charset="0"/>
                <a:ea typeface="Century Gothic" charset="0"/>
                <a:cs typeface="Century Gothic" charset="0"/>
              </a:rPr>
              <a:t>“Happy Feet On The Street”</a:t>
            </a:r>
          </a:p>
          <a:p>
            <a:pPr marL="0" indent="0">
              <a:buNone/>
            </a:pP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5. Successfully Executing 11 Tactics in a “Hospital Tool Kit”</a:t>
            </a:r>
          </a:p>
          <a:p>
            <a:pPr marL="0" indent="0">
              <a:buNone/>
            </a:pP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6. Developing the physician office referral channel</a:t>
            </a:r>
          </a:p>
          <a:p>
            <a:pPr marL="0" indent="0">
              <a:buNone/>
            </a:pPr>
            <a:r>
              <a:rPr lang="en-US" sz="2400" dirty="0">
                <a:latin typeface="Century Gothic" charset="0"/>
                <a:ea typeface="Century Gothic" charset="0"/>
                <a:cs typeface="Century Gothic" charset="0"/>
              </a:rPr>
              <a:t>7. Understanding and Executing on the Value Propositions for Senior Living Communities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204" y="5869094"/>
            <a:ext cx="4176427" cy="45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22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Building 7 Strong Pillars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4552406" cy="3869266"/>
          </a:xfrm>
        </p:spPr>
        <p:txBody>
          <a:bodyPr>
            <a:normAutofit/>
          </a:bodyPr>
          <a:lstStyle/>
          <a:p>
            <a:r>
              <a:rPr lang="en-US" sz="2600" dirty="0">
                <a:latin typeface="Century Gothic" charset="0"/>
                <a:ea typeface="Century Gothic" charset="0"/>
                <a:cs typeface="Century Gothic" charset="0"/>
              </a:rPr>
              <a:t>Pillar #1: Creating Culture of Growth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>
                <a:latin typeface="Century Gothic" charset="0"/>
                <a:ea typeface="Century Gothic" charset="0"/>
                <a:cs typeface="Century Gothic" charset="0"/>
              </a:rPr>
              <a:t>Healthy growth is more than the responsibility of the sales person, it’s the whole team.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>
                <a:latin typeface="Century Gothic" charset="0"/>
                <a:ea typeface="Century Gothic" charset="0"/>
                <a:cs typeface="Century Gothic" charset="0"/>
              </a:rPr>
              <a:t>Know whether you have a strong or weak culture.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>
                <a:latin typeface="Century Gothic" charset="0"/>
                <a:ea typeface="Century Gothic" charset="0"/>
                <a:cs typeface="Century Gothic" charset="0"/>
              </a:rPr>
              <a:t>Using data and improvement processes are key to success.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204" y="5869094"/>
            <a:ext cx="4176427" cy="4519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968" y="2310347"/>
            <a:ext cx="5331712" cy="298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84251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2092</TotalTime>
  <Words>826</Words>
  <Application>Microsoft Office PowerPoint</Application>
  <PresentationFormat>Widescreen</PresentationFormat>
  <Paragraphs>110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Calibri</vt:lpstr>
      <vt:lpstr>Calibri Light</vt:lpstr>
      <vt:lpstr>Century Gothic</vt:lpstr>
      <vt:lpstr>Tahoma</vt:lpstr>
      <vt:lpstr>Wingdings</vt:lpstr>
      <vt:lpstr>Retrospect</vt:lpstr>
      <vt:lpstr>The Days of Muffin Marketing are Over</vt:lpstr>
      <vt:lpstr>Objectives</vt:lpstr>
      <vt:lpstr>The importance of a Professional Referral Development Model</vt:lpstr>
      <vt:lpstr>Continued..</vt:lpstr>
      <vt:lpstr>What is Muffin Marketing</vt:lpstr>
      <vt:lpstr>Todays Successful Growth Programs</vt:lpstr>
      <vt:lpstr>PowerPoint Presentation</vt:lpstr>
      <vt:lpstr>7 Pillars of Growth Approach</vt:lpstr>
      <vt:lpstr>Building 7 Strong Pillars</vt:lpstr>
      <vt:lpstr>7 Pillars</vt:lpstr>
      <vt:lpstr>7 Pillars</vt:lpstr>
      <vt:lpstr>7 Pillars</vt:lpstr>
      <vt:lpstr>7 Pillars</vt:lpstr>
      <vt:lpstr>7 Pillars</vt:lpstr>
      <vt:lpstr>7 Pillars</vt:lpstr>
      <vt:lpstr>Development of a Professional Sales/Referral Development Model</vt:lpstr>
      <vt:lpstr>Happy Feet Continued…..</vt:lpstr>
      <vt:lpstr>Happy Feet Continued…..</vt:lpstr>
      <vt:lpstr>Happy Feet Continued…..</vt:lpstr>
      <vt:lpstr>Happy Feet Continued…..</vt:lpstr>
      <vt:lpstr>PowerPoint Presentation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Days of Muffin Marketing are Over</dc:title>
  <dc:creator>User</dc:creator>
  <cp:lastModifiedBy>Sheri Robinson</cp:lastModifiedBy>
  <cp:revision>71</cp:revision>
  <dcterms:created xsi:type="dcterms:W3CDTF">2016-12-20T22:11:48Z</dcterms:created>
  <dcterms:modified xsi:type="dcterms:W3CDTF">2018-09-06T18:52:13Z</dcterms:modified>
</cp:coreProperties>
</file>